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753600" cy="7315200"/>
  <p:notesSz cx="6858000" cy="9144000"/>
  <p:embeddedFontLst>
    <p:embeddedFont>
      <p:font typeface="Bariol" panose="02000506040000020003" charset="0"/>
      <p:regular r:id="rId13"/>
    </p:embeddedFont>
    <p:embeddedFont>
      <p:font typeface="Bariol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2" d="100"/>
          <a:sy n="62" d="100"/>
        </p:scale>
        <p:origin x="1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AutoShape 2"/>
          <p:cNvSpPr/>
          <p:nvPr/>
        </p:nvSpPr>
        <p:spPr>
          <a:xfrm>
            <a:off x="2435977" y="741680"/>
            <a:ext cx="4881645" cy="0"/>
          </a:xfrm>
          <a:prstGeom prst="line">
            <a:avLst/>
          </a:prstGeom>
          <a:ln w="19050" cap="flat">
            <a:solidFill>
              <a:srgbClr val="FFC000"/>
            </a:solidFill>
            <a:prstDash val="solid"/>
            <a:headEnd type="none" w="sm" len="sm"/>
            <a:tailEnd type="none" w="sm" len="sm"/>
          </a:ln>
        </p:spPr>
        <p:txBody>
          <a:bodyPr/>
          <a:lstStyle/>
          <a:p>
            <a:endParaRPr lang="nl-NL"/>
          </a:p>
        </p:txBody>
      </p:sp>
      <p:sp>
        <p:nvSpPr>
          <p:cNvPr id="3" name="Freeform 3"/>
          <p:cNvSpPr/>
          <p:nvPr/>
        </p:nvSpPr>
        <p:spPr>
          <a:xfrm>
            <a:off x="1768601" y="5263811"/>
            <a:ext cx="3285657" cy="1319869"/>
          </a:xfrm>
          <a:custGeom>
            <a:avLst/>
            <a:gdLst/>
            <a:ahLst/>
            <a:cxnLst/>
            <a:rect l="l" t="t" r="r" b="b"/>
            <a:pathLst>
              <a:path w="3285657" h="1319869">
                <a:moveTo>
                  <a:pt x="0" y="0"/>
                </a:moveTo>
                <a:lnTo>
                  <a:pt x="3285657" y="0"/>
                </a:lnTo>
                <a:lnTo>
                  <a:pt x="3285657" y="1319869"/>
                </a:lnTo>
                <a:lnTo>
                  <a:pt x="0" y="1319869"/>
                </a:lnTo>
                <a:lnTo>
                  <a:pt x="0" y="0"/>
                </a:lnTo>
                <a:close/>
              </a:path>
            </a:pathLst>
          </a:custGeom>
          <a:blipFill>
            <a:blip r:embed="rId2"/>
            <a:stretch>
              <a:fillRect/>
            </a:stretch>
          </a:blipFill>
        </p:spPr>
        <p:txBody>
          <a:bodyPr/>
          <a:lstStyle/>
          <a:p>
            <a:endParaRPr lang="nl-NL"/>
          </a:p>
        </p:txBody>
      </p:sp>
      <p:sp>
        <p:nvSpPr>
          <p:cNvPr id="4" name="Freeform 4"/>
          <p:cNvSpPr/>
          <p:nvPr/>
        </p:nvSpPr>
        <p:spPr>
          <a:xfrm>
            <a:off x="-3383815" y="-187144"/>
            <a:ext cx="13210832" cy="8108587"/>
          </a:xfrm>
          <a:custGeom>
            <a:avLst/>
            <a:gdLst/>
            <a:ahLst/>
            <a:cxnLst/>
            <a:rect l="l" t="t" r="r" b="b"/>
            <a:pathLst>
              <a:path w="13210832" h="8108587">
                <a:moveTo>
                  <a:pt x="0" y="0"/>
                </a:moveTo>
                <a:lnTo>
                  <a:pt x="13210833" y="0"/>
                </a:lnTo>
                <a:lnTo>
                  <a:pt x="13210833" y="8108588"/>
                </a:lnTo>
                <a:lnTo>
                  <a:pt x="0" y="8108588"/>
                </a:lnTo>
                <a:lnTo>
                  <a:pt x="0" y="0"/>
                </a:lnTo>
                <a:close/>
              </a:path>
            </a:pathLst>
          </a:custGeom>
          <a:blipFill>
            <a:blip r:embed="rId3"/>
            <a:stretch>
              <a:fillRect/>
            </a:stretch>
          </a:blipFill>
        </p:spPr>
        <p:txBody>
          <a:bodyPr/>
          <a:lstStyle/>
          <a:p>
            <a:endParaRPr lang="nl-NL"/>
          </a:p>
        </p:txBody>
      </p:sp>
      <p:sp>
        <p:nvSpPr>
          <p:cNvPr id="5" name="Freeform 5"/>
          <p:cNvSpPr/>
          <p:nvPr/>
        </p:nvSpPr>
        <p:spPr>
          <a:xfrm>
            <a:off x="9022080" y="6583680"/>
            <a:ext cx="520885" cy="520885"/>
          </a:xfrm>
          <a:custGeom>
            <a:avLst/>
            <a:gdLst/>
            <a:ahLst/>
            <a:cxnLst/>
            <a:rect l="l" t="t" r="r" b="b"/>
            <a:pathLst>
              <a:path w="520885" h="520885">
                <a:moveTo>
                  <a:pt x="0" y="0"/>
                </a:moveTo>
                <a:lnTo>
                  <a:pt x="520885" y="0"/>
                </a:lnTo>
                <a:lnTo>
                  <a:pt x="520885" y="520885"/>
                </a:lnTo>
                <a:lnTo>
                  <a:pt x="0" y="520885"/>
                </a:lnTo>
                <a:lnTo>
                  <a:pt x="0" y="0"/>
                </a:lnTo>
                <a:close/>
              </a:path>
            </a:pathLst>
          </a:custGeom>
          <a:blipFill>
            <a:blip r:embed="rId4"/>
            <a:stretch>
              <a:fillRect/>
            </a:stretch>
          </a:blipFill>
        </p:spPr>
        <p:txBody>
          <a:bodyPr/>
          <a:lstStyle/>
          <a:p>
            <a:endParaRPr lang="nl-NL"/>
          </a:p>
        </p:txBody>
      </p:sp>
      <p:sp>
        <p:nvSpPr>
          <p:cNvPr id="6" name="TextBox 6"/>
          <p:cNvSpPr txBox="1"/>
          <p:nvPr/>
        </p:nvSpPr>
        <p:spPr>
          <a:xfrm>
            <a:off x="447148" y="5439876"/>
            <a:ext cx="6870475" cy="657501"/>
          </a:xfrm>
          <a:prstGeom prst="rect">
            <a:avLst/>
          </a:prstGeom>
        </p:spPr>
        <p:txBody>
          <a:bodyPr lIns="0" tIns="0" rIns="0" bIns="0" rtlCol="0" anchor="t">
            <a:spAutoFit/>
          </a:bodyPr>
          <a:lstStyle/>
          <a:p>
            <a:pPr algn="l">
              <a:lnSpc>
                <a:spcPts val="4888"/>
              </a:lnSpc>
              <a:spcBef>
                <a:spcPct val="0"/>
              </a:spcBef>
            </a:pPr>
            <a:r>
              <a:rPr lang="en-US" sz="3911" spc="19">
                <a:solidFill>
                  <a:srgbClr val="FEFEFE"/>
                </a:solidFill>
                <a:latin typeface="Bariol"/>
              </a:rPr>
              <a:t>Welke stap zet jouw organisatie?</a:t>
            </a:r>
            <a:r>
              <a:rPr lang="en-US" sz="3911" spc="19">
                <a:solidFill>
                  <a:srgbClr val="FEFEFE"/>
                </a:solidFill>
                <a:latin typeface="Bariol Bold"/>
              </a:rPr>
              <a:t> </a:t>
            </a:r>
          </a:p>
        </p:txBody>
      </p:sp>
      <p:sp>
        <p:nvSpPr>
          <p:cNvPr id="7" name="TextBox 7"/>
          <p:cNvSpPr txBox="1"/>
          <p:nvPr/>
        </p:nvSpPr>
        <p:spPr>
          <a:xfrm>
            <a:off x="604174" y="-477085"/>
            <a:ext cx="7198706" cy="1452430"/>
          </a:xfrm>
          <a:prstGeom prst="rect">
            <a:avLst/>
          </a:prstGeom>
        </p:spPr>
        <p:txBody>
          <a:bodyPr lIns="0" tIns="0" rIns="0" bIns="0" rtlCol="0" anchor="t">
            <a:spAutoFit/>
          </a:bodyPr>
          <a:lstStyle/>
          <a:p>
            <a:pPr algn="l">
              <a:lnSpc>
                <a:spcPts val="5599"/>
              </a:lnSpc>
            </a:pPr>
            <a:endParaRPr/>
          </a:p>
          <a:p>
            <a:pPr algn="l">
              <a:lnSpc>
                <a:spcPts val="5599"/>
              </a:lnSpc>
              <a:spcBef>
                <a:spcPct val="0"/>
              </a:spcBef>
            </a:pPr>
            <a:r>
              <a:rPr lang="en-US" sz="4479" spc="22">
                <a:solidFill>
                  <a:srgbClr val="1E4A84"/>
                </a:solidFill>
                <a:latin typeface="Bariol Bold"/>
              </a:rPr>
              <a:t>Nationaal Masterplan Lopen </a:t>
            </a:r>
          </a:p>
        </p:txBody>
      </p:sp>
      <p:sp>
        <p:nvSpPr>
          <p:cNvPr id="8" name="Freeform 8"/>
          <p:cNvSpPr/>
          <p:nvPr/>
        </p:nvSpPr>
        <p:spPr>
          <a:xfrm>
            <a:off x="5467199" y="6583680"/>
            <a:ext cx="3141939" cy="531032"/>
          </a:xfrm>
          <a:custGeom>
            <a:avLst/>
            <a:gdLst/>
            <a:ahLst/>
            <a:cxnLst/>
            <a:rect l="l" t="t" r="r" b="b"/>
            <a:pathLst>
              <a:path w="3141939" h="531032">
                <a:moveTo>
                  <a:pt x="0" y="0"/>
                </a:moveTo>
                <a:lnTo>
                  <a:pt x="3141940" y="0"/>
                </a:lnTo>
                <a:lnTo>
                  <a:pt x="3141940" y="531032"/>
                </a:lnTo>
                <a:lnTo>
                  <a:pt x="0" y="531032"/>
                </a:lnTo>
                <a:lnTo>
                  <a:pt x="0" y="0"/>
                </a:lnTo>
                <a:close/>
              </a:path>
            </a:pathLst>
          </a:custGeom>
          <a:blipFill>
            <a:blip r:embed="rId5"/>
            <a:stretch>
              <a:fillRect/>
            </a:stretch>
          </a:blipFill>
        </p:spPr>
        <p:txBody>
          <a:bodyPr/>
          <a:lstStyle/>
          <a:p>
            <a:endParaRPr lang="nl-NL"/>
          </a:p>
        </p:txBody>
      </p:sp>
      <p:sp>
        <p:nvSpPr>
          <p:cNvPr id="9" name="TextBox 9"/>
          <p:cNvSpPr txBox="1"/>
          <p:nvPr/>
        </p:nvSpPr>
        <p:spPr>
          <a:xfrm>
            <a:off x="619880" y="1060021"/>
            <a:ext cx="7183000" cy="745328"/>
          </a:xfrm>
          <a:prstGeom prst="rect">
            <a:avLst/>
          </a:prstGeom>
        </p:spPr>
        <p:txBody>
          <a:bodyPr lIns="0" tIns="0" rIns="0" bIns="0" rtlCol="0" anchor="t">
            <a:spAutoFit/>
          </a:bodyPr>
          <a:lstStyle/>
          <a:p>
            <a:pPr algn="l">
              <a:lnSpc>
                <a:spcPts val="5599"/>
              </a:lnSpc>
              <a:spcBef>
                <a:spcPct val="0"/>
              </a:spcBef>
            </a:pPr>
            <a:r>
              <a:rPr lang="en-US" sz="4479" spc="22">
                <a:solidFill>
                  <a:srgbClr val="1E4A84"/>
                </a:solidFill>
                <a:latin typeface="Bariol"/>
              </a:rPr>
              <a:t>Doe ook mee!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Freeform 2"/>
          <p:cNvSpPr/>
          <p:nvPr/>
        </p:nvSpPr>
        <p:spPr>
          <a:xfrm>
            <a:off x="580068" y="6307047"/>
            <a:ext cx="1947211" cy="782207"/>
          </a:xfrm>
          <a:custGeom>
            <a:avLst/>
            <a:gdLst/>
            <a:ahLst/>
            <a:cxnLst/>
            <a:rect l="l" t="t" r="r" b="b"/>
            <a:pathLst>
              <a:path w="1947211" h="782207">
                <a:moveTo>
                  <a:pt x="0" y="0"/>
                </a:moveTo>
                <a:lnTo>
                  <a:pt x="1947211" y="0"/>
                </a:lnTo>
                <a:lnTo>
                  <a:pt x="1947211" y="782207"/>
                </a:lnTo>
                <a:lnTo>
                  <a:pt x="0" y="782207"/>
                </a:lnTo>
                <a:lnTo>
                  <a:pt x="0" y="0"/>
                </a:lnTo>
                <a:close/>
              </a:path>
            </a:pathLst>
          </a:custGeom>
          <a:blipFill>
            <a:blip r:embed="rId2"/>
            <a:stretch>
              <a:fillRect/>
            </a:stretch>
          </a:blipFill>
        </p:spPr>
        <p:txBody>
          <a:bodyPr/>
          <a:lstStyle/>
          <a:p>
            <a:endParaRPr lang="nl-NL"/>
          </a:p>
        </p:txBody>
      </p:sp>
      <p:sp>
        <p:nvSpPr>
          <p:cNvPr id="3" name="Freeform 3"/>
          <p:cNvSpPr/>
          <p:nvPr/>
        </p:nvSpPr>
        <p:spPr>
          <a:xfrm>
            <a:off x="1675036" y="6486353"/>
            <a:ext cx="3020789" cy="510556"/>
          </a:xfrm>
          <a:custGeom>
            <a:avLst/>
            <a:gdLst/>
            <a:ahLst/>
            <a:cxnLst/>
            <a:rect l="l" t="t" r="r" b="b"/>
            <a:pathLst>
              <a:path w="3020789" h="510556">
                <a:moveTo>
                  <a:pt x="0" y="0"/>
                </a:moveTo>
                <a:lnTo>
                  <a:pt x="3020789" y="0"/>
                </a:lnTo>
                <a:lnTo>
                  <a:pt x="3020789" y="510555"/>
                </a:lnTo>
                <a:lnTo>
                  <a:pt x="0" y="510555"/>
                </a:lnTo>
                <a:lnTo>
                  <a:pt x="0" y="0"/>
                </a:lnTo>
                <a:close/>
              </a:path>
            </a:pathLst>
          </a:custGeom>
          <a:blipFill>
            <a:blip r:embed="rId3"/>
            <a:stretch>
              <a:fillRect/>
            </a:stretch>
          </a:blipFill>
        </p:spPr>
        <p:txBody>
          <a:bodyPr/>
          <a:lstStyle/>
          <a:p>
            <a:endParaRPr lang="nl-NL"/>
          </a:p>
        </p:txBody>
      </p:sp>
      <p:grpSp>
        <p:nvGrpSpPr>
          <p:cNvPr id="4" name="Group 4"/>
          <p:cNvGrpSpPr/>
          <p:nvPr/>
        </p:nvGrpSpPr>
        <p:grpSpPr>
          <a:xfrm>
            <a:off x="6325961" y="1794604"/>
            <a:ext cx="2727435" cy="3859419"/>
            <a:chOff x="0" y="0"/>
            <a:chExt cx="1010161" cy="1429414"/>
          </a:xfrm>
        </p:grpSpPr>
        <p:sp>
          <p:nvSpPr>
            <p:cNvPr id="5" name="Freeform 5"/>
            <p:cNvSpPr/>
            <p:nvPr/>
          </p:nvSpPr>
          <p:spPr>
            <a:xfrm>
              <a:off x="0" y="0"/>
              <a:ext cx="1010161" cy="1429414"/>
            </a:xfrm>
            <a:custGeom>
              <a:avLst/>
              <a:gdLst/>
              <a:ahLst/>
              <a:cxnLst/>
              <a:rect l="l" t="t" r="r" b="b"/>
              <a:pathLst>
                <a:path w="1010161" h="1429414">
                  <a:moveTo>
                    <a:pt x="102187" y="0"/>
                  </a:moveTo>
                  <a:lnTo>
                    <a:pt x="907974" y="0"/>
                  </a:lnTo>
                  <a:cubicBezTo>
                    <a:pt x="964411" y="0"/>
                    <a:pt x="1010161" y="45751"/>
                    <a:pt x="1010161" y="102187"/>
                  </a:cubicBezTo>
                  <a:lnTo>
                    <a:pt x="1010161" y="1327227"/>
                  </a:lnTo>
                  <a:cubicBezTo>
                    <a:pt x="1010161" y="1383664"/>
                    <a:pt x="964411" y="1429414"/>
                    <a:pt x="907974" y="1429414"/>
                  </a:cubicBezTo>
                  <a:lnTo>
                    <a:pt x="102187" y="1429414"/>
                  </a:lnTo>
                  <a:cubicBezTo>
                    <a:pt x="45751" y="1429414"/>
                    <a:pt x="0" y="1383664"/>
                    <a:pt x="0" y="1327227"/>
                  </a:cubicBezTo>
                  <a:lnTo>
                    <a:pt x="0" y="102187"/>
                  </a:lnTo>
                  <a:cubicBezTo>
                    <a:pt x="0" y="45751"/>
                    <a:pt x="45751" y="0"/>
                    <a:pt x="102187" y="0"/>
                  </a:cubicBezTo>
                  <a:close/>
                </a:path>
              </a:pathLst>
            </a:custGeom>
            <a:solidFill>
              <a:srgbClr val="12CB7D"/>
            </a:solidFill>
          </p:spPr>
          <p:txBody>
            <a:bodyPr/>
            <a:lstStyle/>
            <a:p>
              <a:endParaRPr lang="nl-NL"/>
            </a:p>
          </p:txBody>
        </p:sp>
        <p:sp>
          <p:nvSpPr>
            <p:cNvPr id="6" name="TextBox 6"/>
            <p:cNvSpPr txBox="1"/>
            <p:nvPr/>
          </p:nvSpPr>
          <p:spPr>
            <a:xfrm>
              <a:off x="0" y="-47625"/>
              <a:ext cx="1010161" cy="1477039"/>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866846" y="381497"/>
            <a:ext cx="8725928" cy="777609"/>
          </a:xfrm>
          <a:prstGeom prst="rect">
            <a:avLst/>
          </a:prstGeom>
        </p:spPr>
        <p:txBody>
          <a:bodyPr lIns="0" tIns="0" rIns="0" bIns="0" rtlCol="0" anchor="t">
            <a:spAutoFit/>
          </a:bodyPr>
          <a:lstStyle/>
          <a:p>
            <a:pPr marL="0" lvl="0" indent="0" algn="l">
              <a:lnSpc>
                <a:spcPts val="5588"/>
              </a:lnSpc>
              <a:spcBef>
                <a:spcPct val="0"/>
              </a:spcBef>
            </a:pPr>
            <a:r>
              <a:rPr lang="en-US" sz="5272" spc="-210">
                <a:solidFill>
                  <a:srgbClr val="FFC000"/>
                </a:solidFill>
                <a:latin typeface="Bariol"/>
              </a:rPr>
              <a:t>DOE OOK MEE</a:t>
            </a:r>
          </a:p>
        </p:txBody>
      </p:sp>
      <p:sp>
        <p:nvSpPr>
          <p:cNvPr id="8" name="TextBox 8"/>
          <p:cNvSpPr txBox="1"/>
          <p:nvPr/>
        </p:nvSpPr>
        <p:spPr>
          <a:xfrm>
            <a:off x="6550274" y="2225085"/>
            <a:ext cx="2278811" cy="3227380"/>
          </a:xfrm>
          <a:prstGeom prst="rect">
            <a:avLst/>
          </a:prstGeom>
        </p:spPr>
        <p:txBody>
          <a:bodyPr lIns="0" tIns="0" rIns="0" bIns="0" rtlCol="0" anchor="t">
            <a:spAutoFit/>
          </a:bodyPr>
          <a:lstStyle/>
          <a:p>
            <a:pPr marL="0" lvl="0" indent="0" algn="l">
              <a:lnSpc>
                <a:spcPts val="2124"/>
              </a:lnSpc>
              <a:spcBef>
                <a:spcPct val="0"/>
              </a:spcBef>
            </a:pPr>
            <a:r>
              <a:rPr lang="en-US" sz="1699" spc="8">
                <a:solidFill>
                  <a:srgbClr val="FEFEFE"/>
                </a:solidFill>
                <a:latin typeface="Bariol"/>
              </a:rPr>
              <a:t>P</a:t>
            </a:r>
            <a:r>
              <a:rPr lang="en-US" sz="1699" u="none" strike="noStrike" spc="8">
                <a:solidFill>
                  <a:srgbClr val="FEFEFE"/>
                </a:solidFill>
                <a:latin typeface="Bariol"/>
              </a:rPr>
              <a:t>artije</a:t>
            </a:r>
            <a:r>
              <a:rPr lang="en-US" sz="1699" u="none" strike="noStrike" spc="8">
                <a:solidFill>
                  <a:srgbClr val="FFFFFF"/>
                </a:solidFill>
                <a:latin typeface="Bariol"/>
              </a:rPr>
              <a:t>n uit het SOCIAAL DOMEIN zijn van harte welkom om</a:t>
            </a:r>
            <a:r>
              <a:rPr lang="en-US" sz="1699" u="none" strike="noStrike" spc="8">
                <a:solidFill>
                  <a:srgbClr val="FEFEFE"/>
                </a:solidFill>
                <a:latin typeface="Bariol"/>
              </a:rPr>
              <a:t> actief deel te nemen. </a:t>
            </a:r>
          </a:p>
          <a:p>
            <a:pPr marL="0" lvl="0" indent="0" algn="l">
              <a:lnSpc>
                <a:spcPts val="2124"/>
              </a:lnSpc>
              <a:spcBef>
                <a:spcPct val="0"/>
              </a:spcBef>
            </a:pPr>
            <a:endParaRPr lang="en-US" sz="1699" u="none" strike="noStrike" spc="8">
              <a:solidFill>
                <a:srgbClr val="FEFEFE"/>
              </a:solidFill>
              <a:latin typeface="Bariol"/>
            </a:endParaRPr>
          </a:p>
          <a:p>
            <a:pPr marL="0" lvl="0" indent="0" algn="l">
              <a:lnSpc>
                <a:spcPts val="2124"/>
              </a:lnSpc>
              <a:spcBef>
                <a:spcPct val="0"/>
              </a:spcBef>
            </a:pPr>
            <a:r>
              <a:rPr lang="en-US" sz="1699" u="none" strike="noStrike" spc="8">
                <a:solidFill>
                  <a:srgbClr val="FEFEFE"/>
                </a:solidFill>
                <a:latin typeface="Bariol"/>
              </a:rPr>
              <a:t>Dus (koepel)organisaties op het gebied van welzijn, kinderopvang, onderwijs, jeugdzorg, ouderenzorg, sportclubs en -verenigingen, cultuur en zorgverzekeraars. </a:t>
            </a:r>
          </a:p>
        </p:txBody>
      </p:sp>
      <p:sp>
        <p:nvSpPr>
          <p:cNvPr id="9" name="TextBox 9"/>
          <p:cNvSpPr txBox="1"/>
          <p:nvPr/>
        </p:nvSpPr>
        <p:spPr>
          <a:xfrm>
            <a:off x="866846" y="1101956"/>
            <a:ext cx="7315200" cy="635680"/>
          </a:xfrm>
          <a:prstGeom prst="rect">
            <a:avLst/>
          </a:prstGeom>
        </p:spPr>
        <p:txBody>
          <a:bodyPr lIns="0" tIns="0" rIns="0" bIns="0" rtlCol="0" anchor="t">
            <a:spAutoFit/>
          </a:bodyPr>
          <a:lstStyle/>
          <a:p>
            <a:pPr marL="0" lvl="0" indent="0" algn="l">
              <a:lnSpc>
                <a:spcPts val="4771"/>
              </a:lnSpc>
              <a:spcBef>
                <a:spcPct val="0"/>
              </a:spcBef>
            </a:pPr>
            <a:r>
              <a:rPr lang="en-US" sz="3817" u="none" strike="noStrike" spc="19">
                <a:solidFill>
                  <a:srgbClr val="FEFEFE"/>
                </a:solidFill>
                <a:latin typeface="Bariol"/>
              </a:rPr>
              <a:t>Meedoen is eenvoudig </a:t>
            </a:r>
          </a:p>
        </p:txBody>
      </p:sp>
      <p:sp>
        <p:nvSpPr>
          <p:cNvPr id="10" name="TextBox 10"/>
          <p:cNvSpPr txBox="1"/>
          <p:nvPr/>
        </p:nvSpPr>
        <p:spPr>
          <a:xfrm>
            <a:off x="866846" y="2004523"/>
            <a:ext cx="5077082" cy="4481830"/>
          </a:xfrm>
          <a:prstGeom prst="rect">
            <a:avLst/>
          </a:prstGeom>
        </p:spPr>
        <p:txBody>
          <a:bodyPr lIns="0" tIns="0" rIns="0" bIns="0" rtlCol="0" anchor="t">
            <a:spAutoFit/>
          </a:bodyPr>
          <a:lstStyle/>
          <a:p>
            <a:pPr algn="l">
              <a:lnSpc>
                <a:spcPts val="2749"/>
              </a:lnSpc>
            </a:pPr>
            <a:r>
              <a:rPr lang="en-US" sz="2199" spc="10">
                <a:solidFill>
                  <a:srgbClr val="FEFEFE"/>
                </a:solidFill>
                <a:latin typeface="Bariol"/>
              </a:rPr>
              <a:t>en kan op verschillende manieren: </a:t>
            </a:r>
            <a:r>
              <a:rPr lang="en-US" sz="2199" spc="10">
                <a:solidFill>
                  <a:srgbClr val="FFC000"/>
                </a:solidFill>
                <a:latin typeface="Bariol"/>
              </a:rPr>
              <a:t> </a:t>
            </a:r>
          </a:p>
          <a:p>
            <a:pPr algn="l">
              <a:lnSpc>
                <a:spcPts val="2749"/>
              </a:lnSpc>
            </a:pPr>
            <a:endParaRPr lang="en-US" sz="2199" spc="10">
              <a:solidFill>
                <a:srgbClr val="FFC000"/>
              </a:solidFill>
              <a:latin typeface="Bariol"/>
            </a:endParaRPr>
          </a:p>
          <a:p>
            <a:pPr marL="474979" lvl="1" indent="-237490" algn="l">
              <a:lnSpc>
                <a:spcPts val="2749"/>
              </a:lnSpc>
              <a:buFont typeface="Arial"/>
              <a:buChar char="•"/>
            </a:pPr>
            <a:r>
              <a:rPr lang="en-US" sz="2199" spc="10">
                <a:solidFill>
                  <a:srgbClr val="FEFEFE"/>
                </a:solidFill>
                <a:latin typeface="Bariol"/>
              </a:rPr>
              <a:t>Je kunt lid worden van de werkgroep en deelnemen aan een aantal sessies;</a:t>
            </a:r>
          </a:p>
          <a:p>
            <a:pPr algn="l">
              <a:lnSpc>
                <a:spcPts val="2749"/>
              </a:lnSpc>
            </a:pPr>
            <a:endParaRPr lang="en-US" sz="2199" spc="10">
              <a:solidFill>
                <a:srgbClr val="FEFEFE"/>
              </a:solidFill>
              <a:latin typeface="Bariol"/>
            </a:endParaRPr>
          </a:p>
          <a:p>
            <a:pPr marL="474979" lvl="1" indent="-237490" algn="l">
              <a:lnSpc>
                <a:spcPts val="2749"/>
              </a:lnSpc>
              <a:buFont typeface="Arial"/>
              <a:buChar char="•"/>
            </a:pPr>
            <a:r>
              <a:rPr lang="en-US" sz="2199" spc="10">
                <a:solidFill>
                  <a:srgbClr val="FEFEFE"/>
                </a:solidFill>
                <a:latin typeface="Bariol"/>
              </a:rPr>
              <a:t>Je kunt je aanmelden om mee te lezen; </a:t>
            </a:r>
          </a:p>
          <a:p>
            <a:pPr algn="l">
              <a:lnSpc>
                <a:spcPts val="2749"/>
              </a:lnSpc>
            </a:pPr>
            <a:endParaRPr lang="en-US" sz="2199" spc="10">
              <a:solidFill>
                <a:srgbClr val="FEFEFE"/>
              </a:solidFill>
              <a:latin typeface="Bariol"/>
            </a:endParaRPr>
          </a:p>
          <a:p>
            <a:pPr marL="474979" lvl="1" indent="-237490" algn="l">
              <a:lnSpc>
                <a:spcPts val="2749"/>
              </a:lnSpc>
              <a:buFont typeface="Arial"/>
              <a:buChar char="•"/>
            </a:pPr>
            <a:r>
              <a:rPr lang="en-US" sz="2199" spc="10">
                <a:solidFill>
                  <a:srgbClr val="FEFEFE"/>
                </a:solidFill>
                <a:latin typeface="Bariol"/>
              </a:rPr>
              <a:t>Je kunt je verbinden aan een of meerdere acties en je de komende tijd actief inzetten om meer ruimte voor lopen te creëren. </a:t>
            </a:r>
          </a:p>
          <a:p>
            <a:pPr algn="l">
              <a:lnSpc>
                <a:spcPts val="2749"/>
              </a:lnSpc>
            </a:pPr>
            <a:endParaRPr lang="en-US" sz="2199" spc="10">
              <a:solidFill>
                <a:srgbClr val="FEFEFE"/>
              </a:solidFill>
              <a:latin typeface="Bariol"/>
            </a:endParaRPr>
          </a:p>
          <a:p>
            <a:pPr marL="0" lvl="0" indent="0" algn="l">
              <a:lnSpc>
                <a:spcPts val="2749"/>
              </a:lnSpc>
              <a:spcBef>
                <a:spcPct val="0"/>
              </a:spcBef>
            </a:pPr>
            <a:endParaRPr lang="en-US" sz="2199" spc="10">
              <a:solidFill>
                <a:srgbClr val="FEFEFE"/>
              </a:solidFill>
              <a:latin typeface="Bario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AutoShape 2"/>
          <p:cNvSpPr/>
          <p:nvPr/>
        </p:nvSpPr>
        <p:spPr>
          <a:xfrm>
            <a:off x="2435977" y="741680"/>
            <a:ext cx="4881645" cy="0"/>
          </a:xfrm>
          <a:prstGeom prst="line">
            <a:avLst/>
          </a:prstGeom>
          <a:ln w="19050" cap="flat">
            <a:solidFill>
              <a:srgbClr val="FFC000"/>
            </a:solidFill>
            <a:prstDash val="solid"/>
            <a:headEnd type="none" w="sm" len="sm"/>
            <a:tailEnd type="none" w="sm" len="sm"/>
          </a:ln>
        </p:spPr>
        <p:txBody>
          <a:bodyPr/>
          <a:lstStyle/>
          <a:p>
            <a:endParaRPr lang="nl-NL"/>
          </a:p>
        </p:txBody>
      </p:sp>
      <p:sp>
        <p:nvSpPr>
          <p:cNvPr id="3" name="Freeform 3"/>
          <p:cNvSpPr/>
          <p:nvPr/>
        </p:nvSpPr>
        <p:spPr>
          <a:xfrm>
            <a:off x="1768601" y="5263811"/>
            <a:ext cx="3285657" cy="1319869"/>
          </a:xfrm>
          <a:custGeom>
            <a:avLst/>
            <a:gdLst/>
            <a:ahLst/>
            <a:cxnLst/>
            <a:rect l="l" t="t" r="r" b="b"/>
            <a:pathLst>
              <a:path w="3285657" h="1319869">
                <a:moveTo>
                  <a:pt x="0" y="0"/>
                </a:moveTo>
                <a:lnTo>
                  <a:pt x="3285657" y="0"/>
                </a:lnTo>
                <a:lnTo>
                  <a:pt x="3285657" y="1319869"/>
                </a:lnTo>
                <a:lnTo>
                  <a:pt x="0" y="1319869"/>
                </a:lnTo>
                <a:lnTo>
                  <a:pt x="0" y="0"/>
                </a:lnTo>
                <a:close/>
              </a:path>
            </a:pathLst>
          </a:custGeom>
          <a:blipFill>
            <a:blip r:embed="rId2"/>
            <a:stretch>
              <a:fillRect/>
            </a:stretch>
          </a:blipFill>
        </p:spPr>
        <p:txBody>
          <a:bodyPr/>
          <a:lstStyle/>
          <a:p>
            <a:endParaRPr lang="nl-NL"/>
          </a:p>
        </p:txBody>
      </p:sp>
      <p:sp>
        <p:nvSpPr>
          <p:cNvPr id="4" name="Freeform 4"/>
          <p:cNvSpPr/>
          <p:nvPr/>
        </p:nvSpPr>
        <p:spPr>
          <a:xfrm>
            <a:off x="-3383815" y="-794550"/>
            <a:ext cx="13212727" cy="8109750"/>
          </a:xfrm>
          <a:custGeom>
            <a:avLst/>
            <a:gdLst/>
            <a:ahLst/>
            <a:cxnLst/>
            <a:rect l="l" t="t" r="r" b="b"/>
            <a:pathLst>
              <a:path w="13212727" h="8109750">
                <a:moveTo>
                  <a:pt x="0" y="0"/>
                </a:moveTo>
                <a:lnTo>
                  <a:pt x="13212727" y="0"/>
                </a:lnTo>
                <a:lnTo>
                  <a:pt x="13212727" y="8109750"/>
                </a:lnTo>
                <a:lnTo>
                  <a:pt x="0" y="8109750"/>
                </a:lnTo>
                <a:lnTo>
                  <a:pt x="0" y="0"/>
                </a:lnTo>
                <a:close/>
              </a:path>
            </a:pathLst>
          </a:custGeom>
          <a:blipFill>
            <a:blip r:embed="rId3"/>
            <a:stretch>
              <a:fillRect/>
            </a:stretch>
          </a:blipFill>
        </p:spPr>
        <p:txBody>
          <a:bodyPr/>
          <a:lstStyle/>
          <a:p>
            <a:endParaRPr lang="nl-NL"/>
          </a:p>
        </p:txBody>
      </p:sp>
      <p:sp>
        <p:nvSpPr>
          <p:cNvPr id="5" name="Freeform 5"/>
          <p:cNvSpPr/>
          <p:nvPr/>
        </p:nvSpPr>
        <p:spPr>
          <a:xfrm>
            <a:off x="9022080" y="6583680"/>
            <a:ext cx="520885" cy="520885"/>
          </a:xfrm>
          <a:custGeom>
            <a:avLst/>
            <a:gdLst/>
            <a:ahLst/>
            <a:cxnLst/>
            <a:rect l="l" t="t" r="r" b="b"/>
            <a:pathLst>
              <a:path w="520885" h="520885">
                <a:moveTo>
                  <a:pt x="0" y="0"/>
                </a:moveTo>
                <a:lnTo>
                  <a:pt x="520885" y="0"/>
                </a:lnTo>
                <a:lnTo>
                  <a:pt x="520885" y="520885"/>
                </a:lnTo>
                <a:lnTo>
                  <a:pt x="0" y="520885"/>
                </a:lnTo>
                <a:lnTo>
                  <a:pt x="0" y="0"/>
                </a:lnTo>
                <a:close/>
              </a:path>
            </a:pathLst>
          </a:custGeom>
          <a:blipFill>
            <a:blip r:embed="rId4"/>
            <a:stretch>
              <a:fillRect/>
            </a:stretch>
          </a:blipFill>
        </p:spPr>
        <p:txBody>
          <a:bodyPr/>
          <a:lstStyle/>
          <a:p>
            <a:endParaRPr lang="nl-NL"/>
          </a:p>
        </p:txBody>
      </p:sp>
      <p:sp>
        <p:nvSpPr>
          <p:cNvPr id="6" name="Freeform 6"/>
          <p:cNvSpPr/>
          <p:nvPr/>
        </p:nvSpPr>
        <p:spPr>
          <a:xfrm>
            <a:off x="5826144" y="6600404"/>
            <a:ext cx="2982956" cy="504162"/>
          </a:xfrm>
          <a:custGeom>
            <a:avLst/>
            <a:gdLst/>
            <a:ahLst/>
            <a:cxnLst/>
            <a:rect l="l" t="t" r="r" b="b"/>
            <a:pathLst>
              <a:path w="2982956" h="504162">
                <a:moveTo>
                  <a:pt x="0" y="0"/>
                </a:moveTo>
                <a:lnTo>
                  <a:pt x="2982957" y="0"/>
                </a:lnTo>
                <a:lnTo>
                  <a:pt x="2982957" y="504161"/>
                </a:lnTo>
                <a:lnTo>
                  <a:pt x="0" y="504161"/>
                </a:lnTo>
                <a:lnTo>
                  <a:pt x="0" y="0"/>
                </a:lnTo>
                <a:close/>
              </a:path>
            </a:pathLst>
          </a:custGeom>
          <a:blipFill>
            <a:blip r:embed="rId5"/>
            <a:stretch>
              <a:fillRect/>
            </a:stretch>
          </a:blipFill>
        </p:spPr>
        <p:txBody>
          <a:bodyPr/>
          <a:lstStyle/>
          <a:p>
            <a:endParaRPr lang="nl-NL"/>
          </a:p>
        </p:txBody>
      </p:sp>
      <p:sp>
        <p:nvSpPr>
          <p:cNvPr id="7" name="TextBox 7"/>
          <p:cNvSpPr txBox="1"/>
          <p:nvPr/>
        </p:nvSpPr>
        <p:spPr>
          <a:xfrm>
            <a:off x="604174" y="-477085"/>
            <a:ext cx="7198706" cy="1452430"/>
          </a:xfrm>
          <a:prstGeom prst="rect">
            <a:avLst/>
          </a:prstGeom>
        </p:spPr>
        <p:txBody>
          <a:bodyPr lIns="0" tIns="0" rIns="0" bIns="0" rtlCol="0" anchor="t">
            <a:spAutoFit/>
          </a:bodyPr>
          <a:lstStyle/>
          <a:p>
            <a:pPr algn="l">
              <a:lnSpc>
                <a:spcPts val="5599"/>
              </a:lnSpc>
            </a:pPr>
            <a:endParaRPr/>
          </a:p>
          <a:p>
            <a:pPr algn="l">
              <a:lnSpc>
                <a:spcPts val="5599"/>
              </a:lnSpc>
              <a:spcBef>
                <a:spcPct val="0"/>
              </a:spcBef>
            </a:pPr>
            <a:r>
              <a:rPr lang="en-US" sz="4479" spc="22">
                <a:solidFill>
                  <a:srgbClr val="1E4A84"/>
                </a:solidFill>
                <a:latin typeface="Bariol Bold"/>
              </a:rPr>
              <a:t>Nationaal Masterplan Lopen </a:t>
            </a:r>
          </a:p>
        </p:txBody>
      </p:sp>
      <p:sp>
        <p:nvSpPr>
          <p:cNvPr id="8" name="TextBox 8"/>
          <p:cNvSpPr txBox="1"/>
          <p:nvPr/>
        </p:nvSpPr>
        <p:spPr>
          <a:xfrm>
            <a:off x="619880" y="1060021"/>
            <a:ext cx="7183000" cy="745328"/>
          </a:xfrm>
          <a:prstGeom prst="rect">
            <a:avLst/>
          </a:prstGeom>
        </p:spPr>
        <p:txBody>
          <a:bodyPr lIns="0" tIns="0" rIns="0" bIns="0" rtlCol="0" anchor="t">
            <a:spAutoFit/>
          </a:bodyPr>
          <a:lstStyle/>
          <a:p>
            <a:pPr algn="l">
              <a:lnSpc>
                <a:spcPts val="5599"/>
              </a:lnSpc>
              <a:spcBef>
                <a:spcPct val="0"/>
              </a:spcBef>
            </a:pPr>
            <a:r>
              <a:rPr lang="en-US" sz="4479" spc="22">
                <a:solidFill>
                  <a:srgbClr val="1E4A84"/>
                </a:solidFill>
                <a:latin typeface="Bariol"/>
              </a:rPr>
              <a:t>Doe ook mee! </a:t>
            </a:r>
          </a:p>
        </p:txBody>
      </p:sp>
      <p:sp>
        <p:nvSpPr>
          <p:cNvPr id="9" name="TextBox 9"/>
          <p:cNvSpPr txBox="1"/>
          <p:nvPr/>
        </p:nvSpPr>
        <p:spPr>
          <a:xfrm>
            <a:off x="604174" y="4680877"/>
            <a:ext cx="7183000" cy="743077"/>
          </a:xfrm>
          <a:prstGeom prst="rect">
            <a:avLst/>
          </a:prstGeom>
        </p:spPr>
        <p:txBody>
          <a:bodyPr lIns="0" tIns="0" rIns="0" bIns="0" rtlCol="0" anchor="t">
            <a:spAutoFit/>
          </a:bodyPr>
          <a:lstStyle/>
          <a:p>
            <a:pPr algn="l">
              <a:lnSpc>
                <a:spcPts val="5599"/>
              </a:lnSpc>
              <a:spcBef>
                <a:spcPct val="0"/>
              </a:spcBef>
            </a:pPr>
            <a:r>
              <a:rPr lang="en-US" sz="4479" spc="22">
                <a:solidFill>
                  <a:srgbClr val="FFFFFF"/>
                </a:solidFill>
                <a:latin typeface="Bariol"/>
              </a:rPr>
              <a:t>Info@ruimtevoorlopen.nl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Freeform 2"/>
          <p:cNvSpPr/>
          <p:nvPr/>
        </p:nvSpPr>
        <p:spPr>
          <a:xfrm>
            <a:off x="0" y="-1514887"/>
            <a:ext cx="9753600" cy="6502400"/>
          </a:xfrm>
          <a:custGeom>
            <a:avLst/>
            <a:gdLst/>
            <a:ahLst/>
            <a:cxnLst/>
            <a:rect l="l" t="t" r="r" b="b"/>
            <a:pathLst>
              <a:path w="9753600" h="6502400">
                <a:moveTo>
                  <a:pt x="0" y="0"/>
                </a:moveTo>
                <a:lnTo>
                  <a:pt x="9753600" y="0"/>
                </a:lnTo>
                <a:lnTo>
                  <a:pt x="9753600" y="6502400"/>
                </a:lnTo>
                <a:lnTo>
                  <a:pt x="0" y="6502400"/>
                </a:lnTo>
                <a:lnTo>
                  <a:pt x="0" y="0"/>
                </a:lnTo>
                <a:close/>
              </a:path>
            </a:pathLst>
          </a:custGeom>
          <a:blipFill>
            <a:blip r:embed="rId2"/>
            <a:stretch>
              <a:fillRect/>
            </a:stretch>
          </a:blipFill>
        </p:spPr>
        <p:txBody>
          <a:bodyPr/>
          <a:lstStyle/>
          <a:p>
            <a:endParaRPr lang="nl-NL"/>
          </a:p>
        </p:txBody>
      </p:sp>
      <p:sp>
        <p:nvSpPr>
          <p:cNvPr id="3" name="TextBox 3"/>
          <p:cNvSpPr txBox="1"/>
          <p:nvPr/>
        </p:nvSpPr>
        <p:spPr>
          <a:xfrm>
            <a:off x="1241082" y="4271811"/>
            <a:ext cx="4230321" cy="542781"/>
          </a:xfrm>
          <a:prstGeom prst="rect">
            <a:avLst/>
          </a:prstGeom>
        </p:spPr>
        <p:txBody>
          <a:bodyPr lIns="0" tIns="0" rIns="0" bIns="0" rtlCol="0" anchor="t">
            <a:spAutoFit/>
          </a:bodyPr>
          <a:lstStyle/>
          <a:p>
            <a:pPr marL="0" lvl="0" indent="0" algn="l">
              <a:lnSpc>
                <a:spcPts val="4000"/>
              </a:lnSpc>
              <a:spcBef>
                <a:spcPct val="0"/>
              </a:spcBef>
            </a:pPr>
            <a:r>
              <a:rPr lang="en-US" sz="3200" spc="16">
                <a:solidFill>
                  <a:srgbClr val="FFC000"/>
                </a:solidFill>
                <a:latin typeface="Bariol"/>
              </a:rPr>
              <a:t>BATEN VAN LOPEN</a:t>
            </a:r>
          </a:p>
        </p:txBody>
      </p:sp>
      <p:sp>
        <p:nvSpPr>
          <p:cNvPr id="4" name="TextBox 4"/>
          <p:cNvSpPr txBox="1"/>
          <p:nvPr/>
        </p:nvSpPr>
        <p:spPr>
          <a:xfrm>
            <a:off x="1297338" y="5293853"/>
            <a:ext cx="8195730" cy="1783222"/>
          </a:xfrm>
          <a:prstGeom prst="rect">
            <a:avLst/>
          </a:prstGeom>
        </p:spPr>
        <p:txBody>
          <a:bodyPr lIns="0" tIns="0" rIns="0" bIns="0" rtlCol="0" anchor="t">
            <a:spAutoFit/>
          </a:bodyPr>
          <a:lstStyle/>
          <a:p>
            <a:pPr algn="l">
              <a:lnSpc>
                <a:spcPts val="2800"/>
              </a:lnSpc>
            </a:pPr>
            <a:r>
              <a:rPr lang="en-US" sz="2240" spc="11">
                <a:solidFill>
                  <a:srgbClr val="FEFEFE"/>
                </a:solidFill>
                <a:latin typeface="Bariol"/>
              </a:rPr>
              <a:t>Lopen levert tal van voordelen op! </a:t>
            </a:r>
          </a:p>
          <a:p>
            <a:pPr algn="l">
              <a:lnSpc>
                <a:spcPts val="2800"/>
              </a:lnSpc>
            </a:pPr>
            <a:r>
              <a:rPr lang="en-US" sz="2240" spc="11">
                <a:solidFill>
                  <a:srgbClr val="FEFEFE"/>
                </a:solidFill>
                <a:latin typeface="Bariol"/>
              </a:rPr>
              <a:t>Het verbetert onze gezondheid en draagt bij aan oplossingen </a:t>
            </a:r>
          </a:p>
          <a:p>
            <a:pPr algn="l">
              <a:lnSpc>
                <a:spcPts val="2800"/>
              </a:lnSpc>
            </a:pPr>
            <a:r>
              <a:rPr lang="en-US" sz="2240" spc="11">
                <a:solidFill>
                  <a:srgbClr val="FEFEFE"/>
                </a:solidFill>
                <a:latin typeface="Bariol"/>
              </a:rPr>
              <a:t>voor diverse maatschappelijke problemen waar Nederland </a:t>
            </a:r>
          </a:p>
          <a:p>
            <a:pPr algn="l">
              <a:lnSpc>
                <a:spcPts val="2800"/>
              </a:lnSpc>
            </a:pPr>
            <a:r>
              <a:rPr lang="en-US" sz="2240" spc="11">
                <a:solidFill>
                  <a:srgbClr val="FEFEFE"/>
                </a:solidFill>
                <a:latin typeface="Bariol"/>
              </a:rPr>
              <a:t>mee te maken heeft.</a:t>
            </a:r>
          </a:p>
          <a:p>
            <a:pPr marL="0" lvl="0" indent="0" algn="l">
              <a:lnSpc>
                <a:spcPts val="2666"/>
              </a:lnSpc>
              <a:spcBef>
                <a:spcPct val="0"/>
              </a:spcBef>
            </a:pPr>
            <a:endParaRPr lang="en-US" sz="2240" spc="11">
              <a:solidFill>
                <a:srgbClr val="FEFEFE"/>
              </a:solidFill>
              <a:latin typeface="Bario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Freeform 2"/>
          <p:cNvSpPr/>
          <p:nvPr/>
        </p:nvSpPr>
        <p:spPr>
          <a:xfrm>
            <a:off x="-797991" y="-572289"/>
            <a:ext cx="11082067" cy="6029705"/>
          </a:xfrm>
          <a:custGeom>
            <a:avLst/>
            <a:gdLst/>
            <a:ahLst/>
            <a:cxnLst/>
            <a:rect l="l" t="t" r="r" b="b"/>
            <a:pathLst>
              <a:path w="11082067" h="6029705">
                <a:moveTo>
                  <a:pt x="0" y="0"/>
                </a:moveTo>
                <a:lnTo>
                  <a:pt x="11082067" y="0"/>
                </a:lnTo>
                <a:lnTo>
                  <a:pt x="11082067" y="6029705"/>
                </a:lnTo>
                <a:lnTo>
                  <a:pt x="0" y="6029705"/>
                </a:lnTo>
                <a:lnTo>
                  <a:pt x="0" y="0"/>
                </a:lnTo>
                <a:close/>
              </a:path>
            </a:pathLst>
          </a:custGeom>
          <a:blipFill>
            <a:blip r:embed="rId2"/>
            <a:stretch>
              <a:fillRect/>
            </a:stretch>
          </a:blipFill>
        </p:spPr>
        <p:txBody>
          <a:bodyPr/>
          <a:lstStyle/>
          <a:p>
            <a:endParaRPr lang="nl-NL"/>
          </a:p>
        </p:txBody>
      </p:sp>
      <p:sp>
        <p:nvSpPr>
          <p:cNvPr id="3" name="TextBox 3"/>
          <p:cNvSpPr txBox="1"/>
          <p:nvPr/>
        </p:nvSpPr>
        <p:spPr>
          <a:xfrm>
            <a:off x="1781992" y="5748834"/>
            <a:ext cx="8195730" cy="386969"/>
          </a:xfrm>
          <a:prstGeom prst="rect">
            <a:avLst/>
          </a:prstGeom>
        </p:spPr>
        <p:txBody>
          <a:bodyPr lIns="0" tIns="0" rIns="0" bIns="0" rtlCol="0" anchor="t">
            <a:spAutoFit/>
          </a:bodyPr>
          <a:lstStyle/>
          <a:p>
            <a:pPr algn="l">
              <a:lnSpc>
                <a:spcPts val="2800"/>
              </a:lnSpc>
            </a:pPr>
            <a:r>
              <a:rPr lang="en-US" sz="2240" spc="11">
                <a:solidFill>
                  <a:srgbClr val="FEFEFE"/>
                </a:solidFill>
                <a:latin typeface="Bariol"/>
              </a:rPr>
              <a:t>Meer lopen draagt bij aan een prettige leefomgeving.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Freeform 2"/>
          <p:cNvSpPr/>
          <p:nvPr/>
        </p:nvSpPr>
        <p:spPr>
          <a:xfrm>
            <a:off x="-69730" y="12826"/>
            <a:ext cx="3629991" cy="3462104"/>
          </a:xfrm>
          <a:custGeom>
            <a:avLst/>
            <a:gdLst/>
            <a:ahLst/>
            <a:cxnLst/>
            <a:rect l="l" t="t" r="r" b="b"/>
            <a:pathLst>
              <a:path w="3629991" h="3462104">
                <a:moveTo>
                  <a:pt x="0" y="0"/>
                </a:moveTo>
                <a:lnTo>
                  <a:pt x="3629991" y="0"/>
                </a:lnTo>
                <a:lnTo>
                  <a:pt x="3629991" y="3462103"/>
                </a:lnTo>
                <a:lnTo>
                  <a:pt x="0" y="34621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2210734" y="2765474"/>
            <a:ext cx="5451837" cy="3205832"/>
          </a:xfrm>
          <a:prstGeom prst="rect">
            <a:avLst/>
          </a:prstGeom>
        </p:spPr>
        <p:txBody>
          <a:bodyPr lIns="0" tIns="0" rIns="0" bIns="0" rtlCol="0" anchor="t">
            <a:spAutoFit/>
          </a:bodyPr>
          <a:lstStyle/>
          <a:p>
            <a:pPr algn="l">
              <a:lnSpc>
                <a:spcPts val="2799"/>
              </a:lnSpc>
            </a:pPr>
            <a:r>
              <a:rPr lang="en-US" sz="2239" spc="11">
                <a:solidFill>
                  <a:srgbClr val="FEFEFE"/>
                </a:solidFill>
                <a:latin typeface="Bariol"/>
              </a:rPr>
              <a:t>Steeds meer gemeenten en provincies maken loopbeleid, de openbare ruimte wordt steeds vaker voetgangersvriendelijk ingericht. </a:t>
            </a:r>
          </a:p>
          <a:p>
            <a:pPr algn="l">
              <a:lnSpc>
                <a:spcPts val="2799"/>
              </a:lnSpc>
            </a:pPr>
            <a:endParaRPr lang="en-US" sz="2239" spc="11">
              <a:solidFill>
                <a:srgbClr val="FEFEFE"/>
              </a:solidFill>
              <a:latin typeface="Bariol"/>
            </a:endParaRPr>
          </a:p>
          <a:p>
            <a:pPr algn="l">
              <a:lnSpc>
                <a:spcPts val="2799"/>
              </a:lnSpc>
            </a:pPr>
            <a:r>
              <a:rPr lang="en-US" sz="2239" spc="11">
                <a:solidFill>
                  <a:srgbClr val="FEFEFE"/>
                </a:solidFill>
                <a:latin typeface="Bariol"/>
              </a:rPr>
              <a:t>Bovendien houden professionals in zowel het ruimtelijke als het sociale domein zich meer bezig met lopen, en opleidingen hebben meer aandacht voor lopen.</a:t>
            </a:r>
          </a:p>
          <a:p>
            <a:pPr marL="0" lvl="0" indent="0" algn="l">
              <a:lnSpc>
                <a:spcPts val="2799"/>
              </a:lnSpc>
              <a:spcBef>
                <a:spcPct val="0"/>
              </a:spcBef>
            </a:pPr>
            <a:endParaRPr lang="en-US" sz="2239" spc="11">
              <a:solidFill>
                <a:srgbClr val="FEFEFE"/>
              </a:solidFill>
              <a:latin typeface="Bariol"/>
            </a:endParaRPr>
          </a:p>
        </p:txBody>
      </p:sp>
      <p:sp>
        <p:nvSpPr>
          <p:cNvPr id="4" name="TextBox 4"/>
          <p:cNvSpPr txBox="1"/>
          <p:nvPr/>
        </p:nvSpPr>
        <p:spPr>
          <a:xfrm>
            <a:off x="2210734" y="1577041"/>
            <a:ext cx="6027027" cy="900811"/>
          </a:xfrm>
          <a:prstGeom prst="rect">
            <a:avLst/>
          </a:prstGeom>
        </p:spPr>
        <p:txBody>
          <a:bodyPr lIns="0" tIns="0" rIns="0" bIns="0" rtlCol="0" anchor="t">
            <a:spAutoFit/>
          </a:bodyPr>
          <a:lstStyle/>
          <a:p>
            <a:pPr marL="0" lvl="0" indent="0" algn="l">
              <a:lnSpc>
                <a:spcPts val="3391"/>
              </a:lnSpc>
              <a:spcBef>
                <a:spcPct val="0"/>
              </a:spcBef>
            </a:pPr>
            <a:r>
              <a:rPr lang="en-US" sz="3199" spc="-127">
                <a:solidFill>
                  <a:srgbClr val="FFC000"/>
                </a:solidFill>
                <a:latin typeface="Bariol"/>
              </a:rPr>
              <a:t>De afgelopen jaren hebben we in Nederland flinke stappen vooruit gezet.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Freeform 2"/>
          <p:cNvSpPr/>
          <p:nvPr/>
        </p:nvSpPr>
        <p:spPr>
          <a:xfrm>
            <a:off x="-5649675" y="0"/>
            <a:ext cx="11062826" cy="7375218"/>
          </a:xfrm>
          <a:custGeom>
            <a:avLst/>
            <a:gdLst/>
            <a:ahLst/>
            <a:cxnLst/>
            <a:rect l="l" t="t" r="r" b="b"/>
            <a:pathLst>
              <a:path w="11062826" h="7375218">
                <a:moveTo>
                  <a:pt x="0" y="0"/>
                </a:moveTo>
                <a:lnTo>
                  <a:pt x="11062826" y="0"/>
                </a:lnTo>
                <a:lnTo>
                  <a:pt x="11062826" y="7375218"/>
                </a:lnTo>
                <a:lnTo>
                  <a:pt x="0" y="7375218"/>
                </a:lnTo>
                <a:lnTo>
                  <a:pt x="0" y="0"/>
                </a:lnTo>
                <a:close/>
              </a:path>
            </a:pathLst>
          </a:custGeom>
          <a:blipFill>
            <a:blip r:embed="rId2"/>
            <a:stretch>
              <a:fillRect/>
            </a:stretch>
          </a:blipFill>
        </p:spPr>
        <p:txBody>
          <a:bodyPr/>
          <a:lstStyle/>
          <a:p>
            <a:endParaRPr lang="nl-NL"/>
          </a:p>
        </p:txBody>
      </p:sp>
      <p:sp>
        <p:nvSpPr>
          <p:cNvPr id="3" name="TextBox 3"/>
          <p:cNvSpPr txBox="1"/>
          <p:nvPr/>
        </p:nvSpPr>
        <p:spPr>
          <a:xfrm>
            <a:off x="5760673" y="1108706"/>
            <a:ext cx="3287289" cy="1067949"/>
          </a:xfrm>
          <a:prstGeom prst="rect">
            <a:avLst/>
          </a:prstGeom>
        </p:spPr>
        <p:txBody>
          <a:bodyPr lIns="0" tIns="0" rIns="0" bIns="0" rtlCol="0" anchor="t">
            <a:spAutoFit/>
          </a:bodyPr>
          <a:lstStyle/>
          <a:p>
            <a:pPr algn="l">
              <a:lnSpc>
                <a:spcPts val="4046"/>
              </a:lnSpc>
            </a:pPr>
            <a:r>
              <a:rPr lang="en-US" sz="3817" spc="-152">
                <a:solidFill>
                  <a:srgbClr val="FFC000"/>
                </a:solidFill>
                <a:latin typeface="Bariol"/>
              </a:rPr>
              <a:t>Maar we zijn </a:t>
            </a:r>
          </a:p>
          <a:p>
            <a:pPr marL="0" lvl="0" indent="0" algn="l">
              <a:lnSpc>
                <a:spcPts val="4046"/>
              </a:lnSpc>
              <a:spcBef>
                <a:spcPct val="0"/>
              </a:spcBef>
            </a:pPr>
            <a:r>
              <a:rPr lang="en-US" sz="3817" spc="-152">
                <a:solidFill>
                  <a:srgbClr val="FFC000"/>
                </a:solidFill>
                <a:latin typeface="Bariol"/>
              </a:rPr>
              <a:t>er nog niet!</a:t>
            </a:r>
          </a:p>
        </p:txBody>
      </p:sp>
      <p:sp>
        <p:nvSpPr>
          <p:cNvPr id="4" name="TextBox 4"/>
          <p:cNvSpPr txBox="1"/>
          <p:nvPr/>
        </p:nvSpPr>
        <p:spPr>
          <a:xfrm>
            <a:off x="5760673" y="2480574"/>
            <a:ext cx="3564533" cy="3124334"/>
          </a:xfrm>
          <a:prstGeom prst="rect">
            <a:avLst/>
          </a:prstGeom>
        </p:spPr>
        <p:txBody>
          <a:bodyPr lIns="0" tIns="0" rIns="0" bIns="0" rtlCol="0" anchor="t">
            <a:spAutoFit/>
          </a:bodyPr>
          <a:lstStyle/>
          <a:p>
            <a:pPr marL="0" lvl="0" indent="0" algn="l">
              <a:lnSpc>
                <a:spcPts val="2727"/>
              </a:lnSpc>
              <a:spcBef>
                <a:spcPct val="0"/>
              </a:spcBef>
            </a:pPr>
            <a:r>
              <a:rPr lang="en-US" sz="2182" spc="10">
                <a:solidFill>
                  <a:srgbClr val="FEFEFE"/>
                </a:solidFill>
                <a:latin typeface="Bariol"/>
              </a:rPr>
              <a:t>De ruimte om te lopen en de kwaliteit van looproutes schieten nog vaak tekort, loopbeleid is niet vanzelfsprekend, te veel mensen hebben geen toegang tot de juiste hulpmiddelen en voor veel mensen is lopen niet vanzelfsprekend.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Freeform 2"/>
          <p:cNvSpPr/>
          <p:nvPr/>
        </p:nvSpPr>
        <p:spPr>
          <a:xfrm>
            <a:off x="1194405" y="-966990"/>
            <a:ext cx="7339995" cy="4893330"/>
          </a:xfrm>
          <a:custGeom>
            <a:avLst/>
            <a:gdLst/>
            <a:ahLst/>
            <a:cxnLst/>
            <a:rect l="l" t="t" r="r" b="b"/>
            <a:pathLst>
              <a:path w="7339995" h="4893330">
                <a:moveTo>
                  <a:pt x="0" y="0"/>
                </a:moveTo>
                <a:lnTo>
                  <a:pt x="7339995" y="0"/>
                </a:lnTo>
                <a:lnTo>
                  <a:pt x="7339995" y="4893330"/>
                </a:lnTo>
                <a:lnTo>
                  <a:pt x="0" y="4893330"/>
                </a:lnTo>
                <a:lnTo>
                  <a:pt x="0" y="0"/>
                </a:lnTo>
                <a:close/>
              </a:path>
            </a:pathLst>
          </a:custGeom>
          <a:blipFill>
            <a:blip r:embed="rId2"/>
            <a:stretch>
              <a:fillRect/>
            </a:stretch>
          </a:blipFill>
        </p:spPr>
        <p:txBody>
          <a:bodyPr/>
          <a:lstStyle/>
          <a:p>
            <a:endParaRPr lang="nl-NL"/>
          </a:p>
        </p:txBody>
      </p:sp>
      <p:sp>
        <p:nvSpPr>
          <p:cNvPr id="3" name="TextBox 3"/>
          <p:cNvSpPr txBox="1"/>
          <p:nvPr/>
        </p:nvSpPr>
        <p:spPr>
          <a:xfrm>
            <a:off x="1064961" y="4349115"/>
            <a:ext cx="7957119" cy="2861945"/>
          </a:xfrm>
          <a:prstGeom prst="rect">
            <a:avLst/>
          </a:prstGeom>
        </p:spPr>
        <p:txBody>
          <a:bodyPr lIns="0" tIns="0" rIns="0" bIns="0" rtlCol="0" anchor="t">
            <a:spAutoFit/>
          </a:bodyPr>
          <a:lstStyle/>
          <a:p>
            <a:pPr algn="l">
              <a:lnSpc>
                <a:spcPts val="2800"/>
              </a:lnSpc>
            </a:pPr>
            <a:r>
              <a:rPr lang="en-US" sz="2240" spc="11">
                <a:solidFill>
                  <a:srgbClr val="FEFEFE"/>
                </a:solidFill>
                <a:latin typeface="Bariol"/>
              </a:rPr>
              <a:t>Meer dan vijftig partijen werken aan het Nationaal Masterplan Lopen: overheden, maatschappelijke organisaties, private organisaties en diverse kennisinstellingen.</a:t>
            </a:r>
          </a:p>
          <a:p>
            <a:pPr algn="l">
              <a:lnSpc>
                <a:spcPts val="2800"/>
              </a:lnSpc>
            </a:pPr>
            <a:endParaRPr lang="en-US" sz="2240" spc="11">
              <a:solidFill>
                <a:srgbClr val="FEFEFE"/>
              </a:solidFill>
              <a:latin typeface="Bariol"/>
            </a:endParaRPr>
          </a:p>
          <a:p>
            <a:pPr marL="0" lvl="0" indent="0" algn="l">
              <a:lnSpc>
                <a:spcPts val="2800"/>
              </a:lnSpc>
              <a:spcBef>
                <a:spcPct val="0"/>
              </a:spcBef>
            </a:pPr>
            <a:r>
              <a:rPr lang="en-US" sz="2240" spc="11">
                <a:solidFill>
                  <a:srgbClr val="FEFEFE"/>
                </a:solidFill>
                <a:latin typeface="Bariol"/>
              </a:rPr>
              <a:t>Zowel partijen uit de wereld van ruimtelijke inrichting en mobiliteit, als partijen uit de zorg, welzijn en sport. Deze partijen werken in diverse sessies aan het gezamenlijke plan. </a:t>
            </a:r>
          </a:p>
          <a:p>
            <a:pPr marL="0" lvl="0" indent="0" algn="l">
              <a:lnSpc>
                <a:spcPts val="2800"/>
              </a:lnSpc>
              <a:spcBef>
                <a:spcPct val="0"/>
              </a:spcBef>
            </a:pPr>
            <a:endParaRPr lang="en-US" sz="2240" spc="11">
              <a:solidFill>
                <a:srgbClr val="FEFEFE"/>
              </a:solidFill>
              <a:latin typeface="Bariol"/>
            </a:endParaRPr>
          </a:p>
        </p:txBody>
      </p:sp>
      <p:sp>
        <p:nvSpPr>
          <p:cNvPr id="4" name="TextBox 4"/>
          <p:cNvSpPr txBox="1"/>
          <p:nvPr/>
        </p:nvSpPr>
        <p:spPr>
          <a:xfrm>
            <a:off x="1807911" y="3877702"/>
            <a:ext cx="6394208" cy="542781"/>
          </a:xfrm>
          <a:prstGeom prst="rect">
            <a:avLst/>
          </a:prstGeom>
        </p:spPr>
        <p:txBody>
          <a:bodyPr lIns="0" tIns="0" rIns="0" bIns="0" rtlCol="0" anchor="t">
            <a:spAutoFit/>
          </a:bodyPr>
          <a:lstStyle/>
          <a:p>
            <a:pPr marL="0" lvl="0" indent="0" algn="l">
              <a:lnSpc>
                <a:spcPts val="4000"/>
              </a:lnSpc>
              <a:spcBef>
                <a:spcPct val="0"/>
              </a:spcBef>
            </a:pPr>
            <a:r>
              <a:rPr lang="en-US" sz="3200" spc="16">
                <a:solidFill>
                  <a:srgbClr val="FFC000"/>
                </a:solidFill>
                <a:latin typeface="Bariol"/>
              </a:rPr>
              <a:t>NATIONAAL MASTERPLAN LOPEN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Freeform 2"/>
          <p:cNvSpPr/>
          <p:nvPr/>
        </p:nvSpPr>
        <p:spPr>
          <a:xfrm>
            <a:off x="1219200" y="-854112"/>
            <a:ext cx="7315200" cy="5025376"/>
          </a:xfrm>
          <a:custGeom>
            <a:avLst/>
            <a:gdLst/>
            <a:ahLst/>
            <a:cxnLst/>
            <a:rect l="l" t="t" r="r" b="b"/>
            <a:pathLst>
              <a:path w="7315200" h="5025376">
                <a:moveTo>
                  <a:pt x="0" y="0"/>
                </a:moveTo>
                <a:lnTo>
                  <a:pt x="7315200" y="0"/>
                </a:lnTo>
                <a:lnTo>
                  <a:pt x="7315200" y="5025376"/>
                </a:lnTo>
                <a:lnTo>
                  <a:pt x="0" y="5025376"/>
                </a:lnTo>
                <a:lnTo>
                  <a:pt x="0" y="0"/>
                </a:lnTo>
                <a:close/>
              </a:path>
            </a:pathLst>
          </a:custGeom>
          <a:blipFill>
            <a:blip r:embed="rId2"/>
            <a:stretch>
              <a:fillRect/>
            </a:stretch>
          </a:blipFill>
        </p:spPr>
        <p:txBody>
          <a:bodyPr/>
          <a:lstStyle/>
          <a:p>
            <a:endParaRPr lang="nl-NL"/>
          </a:p>
        </p:txBody>
      </p:sp>
      <p:sp>
        <p:nvSpPr>
          <p:cNvPr id="3" name="TextBox 3"/>
          <p:cNvSpPr txBox="1"/>
          <p:nvPr/>
        </p:nvSpPr>
        <p:spPr>
          <a:xfrm>
            <a:off x="2761640" y="4250958"/>
            <a:ext cx="4230321" cy="554722"/>
          </a:xfrm>
          <a:prstGeom prst="rect">
            <a:avLst/>
          </a:prstGeom>
        </p:spPr>
        <p:txBody>
          <a:bodyPr lIns="0" tIns="0" rIns="0" bIns="0" rtlCol="0" anchor="t">
            <a:spAutoFit/>
          </a:bodyPr>
          <a:lstStyle/>
          <a:p>
            <a:pPr marL="0" lvl="0" indent="0" algn="l">
              <a:lnSpc>
                <a:spcPts val="4177"/>
              </a:lnSpc>
              <a:spcBef>
                <a:spcPct val="0"/>
              </a:spcBef>
            </a:pPr>
            <a:r>
              <a:rPr lang="en-US" sz="3342" spc="16">
                <a:solidFill>
                  <a:srgbClr val="FFC000"/>
                </a:solidFill>
                <a:latin typeface="Bariol"/>
              </a:rPr>
              <a:t>IEDEREEN KAN LOPEN</a:t>
            </a:r>
          </a:p>
        </p:txBody>
      </p:sp>
      <p:sp>
        <p:nvSpPr>
          <p:cNvPr id="4" name="TextBox 4"/>
          <p:cNvSpPr txBox="1"/>
          <p:nvPr/>
        </p:nvSpPr>
        <p:spPr>
          <a:xfrm>
            <a:off x="1009650" y="5230072"/>
            <a:ext cx="8012430" cy="1717887"/>
          </a:xfrm>
          <a:prstGeom prst="rect">
            <a:avLst/>
          </a:prstGeom>
        </p:spPr>
        <p:txBody>
          <a:bodyPr lIns="0" tIns="0" rIns="0" bIns="0" rtlCol="0" anchor="t">
            <a:spAutoFit/>
          </a:bodyPr>
          <a:lstStyle/>
          <a:p>
            <a:pPr algn="l">
              <a:lnSpc>
                <a:spcPts val="2666"/>
              </a:lnSpc>
            </a:pPr>
            <a:r>
              <a:rPr lang="en-US" sz="2133" spc="10">
                <a:solidFill>
                  <a:srgbClr val="FEFEFE"/>
                </a:solidFill>
                <a:latin typeface="Bariol"/>
              </a:rPr>
              <a:t>Het uitgangspunt is om lopen voor iedereen vanzelfsprekend te maken. </a:t>
            </a:r>
          </a:p>
          <a:p>
            <a:pPr algn="l">
              <a:lnSpc>
                <a:spcPts val="2666"/>
              </a:lnSpc>
            </a:pPr>
            <a:endParaRPr lang="en-US" sz="2133" spc="10">
              <a:solidFill>
                <a:srgbClr val="FEFEFE"/>
              </a:solidFill>
              <a:latin typeface="Bariol"/>
            </a:endParaRPr>
          </a:p>
          <a:p>
            <a:pPr algn="l">
              <a:lnSpc>
                <a:spcPts val="2666"/>
              </a:lnSpc>
            </a:pPr>
            <a:r>
              <a:rPr lang="en-US" sz="2133" spc="10">
                <a:solidFill>
                  <a:srgbClr val="FEFEFE"/>
                </a:solidFill>
                <a:latin typeface="Bariol"/>
              </a:rPr>
              <a:t>Dus ook voor (spelende) kinderen én voor mensen die een stok, rollator of rolstoel gebruiken. </a:t>
            </a:r>
          </a:p>
          <a:p>
            <a:pPr marL="0" lvl="0" indent="0" algn="l">
              <a:lnSpc>
                <a:spcPts val="2666"/>
              </a:lnSpc>
              <a:spcBef>
                <a:spcPct val="0"/>
              </a:spcBef>
            </a:pPr>
            <a:endParaRPr lang="en-US" sz="2133" spc="10">
              <a:solidFill>
                <a:srgbClr val="FEFEFE"/>
              </a:solidFill>
              <a:latin typeface="Bario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Freeform 2"/>
          <p:cNvSpPr/>
          <p:nvPr/>
        </p:nvSpPr>
        <p:spPr>
          <a:xfrm>
            <a:off x="3429025" y="3069527"/>
            <a:ext cx="3281367" cy="2290175"/>
          </a:xfrm>
          <a:custGeom>
            <a:avLst/>
            <a:gdLst/>
            <a:ahLst/>
            <a:cxnLst/>
            <a:rect l="l" t="t" r="r" b="b"/>
            <a:pathLst>
              <a:path w="3281367" h="2290175">
                <a:moveTo>
                  <a:pt x="0" y="0"/>
                </a:moveTo>
                <a:lnTo>
                  <a:pt x="3281367" y="0"/>
                </a:lnTo>
                <a:lnTo>
                  <a:pt x="3281367" y="2290176"/>
                </a:lnTo>
                <a:lnTo>
                  <a:pt x="0" y="2290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Freeform 3"/>
          <p:cNvSpPr/>
          <p:nvPr/>
        </p:nvSpPr>
        <p:spPr>
          <a:xfrm>
            <a:off x="-141798" y="2237834"/>
            <a:ext cx="3705066" cy="2190620"/>
          </a:xfrm>
          <a:custGeom>
            <a:avLst/>
            <a:gdLst/>
            <a:ahLst/>
            <a:cxnLst/>
            <a:rect l="l" t="t" r="r" b="b"/>
            <a:pathLst>
              <a:path w="3705066" h="2190620">
                <a:moveTo>
                  <a:pt x="0" y="0"/>
                </a:moveTo>
                <a:lnTo>
                  <a:pt x="3705066" y="0"/>
                </a:lnTo>
                <a:lnTo>
                  <a:pt x="3705066" y="2190620"/>
                </a:lnTo>
                <a:lnTo>
                  <a:pt x="0" y="21906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4" name="TextBox 4"/>
          <p:cNvSpPr txBox="1"/>
          <p:nvPr/>
        </p:nvSpPr>
        <p:spPr>
          <a:xfrm>
            <a:off x="305911" y="2697537"/>
            <a:ext cx="2126224" cy="1117204"/>
          </a:xfrm>
          <a:prstGeom prst="rect">
            <a:avLst/>
          </a:prstGeom>
        </p:spPr>
        <p:txBody>
          <a:bodyPr lIns="0" tIns="0" rIns="0" bIns="0" rtlCol="0" anchor="t">
            <a:spAutoFit/>
          </a:bodyPr>
          <a:lstStyle/>
          <a:p>
            <a:pPr marL="0" lvl="0" indent="0" algn="ctr">
              <a:lnSpc>
                <a:spcPts val="2890"/>
              </a:lnSpc>
              <a:spcBef>
                <a:spcPct val="0"/>
              </a:spcBef>
            </a:pPr>
            <a:r>
              <a:rPr lang="en-US" sz="2312" u="none" strike="noStrike" spc="11">
                <a:solidFill>
                  <a:srgbClr val="FEFEFE"/>
                </a:solidFill>
                <a:latin typeface="Bariol"/>
              </a:rPr>
              <a:t>Voor beleidsmakers en bestuurders.</a:t>
            </a:r>
          </a:p>
        </p:txBody>
      </p:sp>
      <p:sp>
        <p:nvSpPr>
          <p:cNvPr id="5" name="TextBox 5"/>
          <p:cNvSpPr txBox="1"/>
          <p:nvPr/>
        </p:nvSpPr>
        <p:spPr>
          <a:xfrm>
            <a:off x="7376410" y="2900155"/>
            <a:ext cx="1949331" cy="1117204"/>
          </a:xfrm>
          <a:prstGeom prst="rect">
            <a:avLst/>
          </a:prstGeom>
        </p:spPr>
        <p:txBody>
          <a:bodyPr lIns="0" tIns="0" rIns="0" bIns="0" rtlCol="0" anchor="t">
            <a:spAutoFit/>
          </a:bodyPr>
          <a:lstStyle/>
          <a:p>
            <a:pPr algn="ctr">
              <a:lnSpc>
                <a:spcPts val="2890"/>
              </a:lnSpc>
              <a:spcBef>
                <a:spcPct val="0"/>
              </a:spcBef>
            </a:pPr>
            <a:r>
              <a:rPr lang="en-US" sz="2312" spc="11" dirty="0">
                <a:solidFill>
                  <a:srgbClr val="FEFEFE"/>
                </a:solidFill>
                <a:latin typeface="Bariol"/>
              </a:rPr>
              <a:t>Voor professionals in </a:t>
            </a:r>
            <a:r>
              <a:rPr lang="en-US" sz="2312" spc="11" dirty="0" err="1">
                <a:solidFill>
                  <a:srgbClr val="FEFEFE"/>
                </a:solidFill>
                <a:latin typeface="Bariol"/>
              </a:rPr>
              <a:t>zorg</a:t>
            </a:r>
            <a:r>
              <a:rPr lang="en-US" sz="2312" spc="11" dirty="0">
                <a:solidFill>
                  <a:srgbClr val="FEFEFE"/>
                </a:solidFill>
                <a:latin typeface="Bariol"/>
              </a:rPr>
              <a:t> en </a:t>
            </a:r>
            <a:r>
              <a:rPr lang="en-US" sz="2312" spc="11" dirty="0" err="1">
                <a:solidFill>
                  <a:srgbClr val="FEFEFE"/>
                </a:solidFill>
                <a:latin typeface="Bariol"/>
              </a:rPr>
              <a:t>welzijn</a:t>
            </a:r>
            <a:r>
              <a:rPr lang="en-US" sz="2312" spc="11" dirty="0">
                <a:solidFill>
                  <a:srgbClr val="FEFEFE"/>
                </a:solidFill>
                <a:latin typeface="Bariol"/>
              </a:rPr>
              <a:t>. </a:t>
            </a:r>
          </a:p>
        </p:txBody>
      </p:sp>
      <p:sp>
        <p:nvSpPr>
          <p:cNvPr id="6" name="TextBox 6"/>
          <p:cNvSpPr txBox="1"/>
          <p:nvPr/>
        </p:nvSpPr>
        <p:spPr>
          <a:xfrm>
            <a:off x="3735715" y="3559284"/>
            <a:ext cx="2602002" cy="881047"/>
          </a:xfrm>
          <a:prstGeom prst="rect">
            <a:avLst/>
          </a:prstGeom>
        </p:spPr>
        <p:txBody>
          <a:bodyPr lIns="0" tIns="0" rIns="0" bIns="0" rtlCol="0" anchor="t">
            <a:spAutoFit/>
          </a:bodyPr>
          <a:lstStyle/>
          <a:p>
            <a:pPr algn="ctr">
              <a:lnSpc>
                <a:spcPts val="3389"/>
              </a:lnSpc>
              <a:spcBef>
                <a:spcPct val="0"/>
              </a:spcBef>
            </a:pPr>
            <a:r>
              <a:rPr lang="en-US" sz="2711" spc="13" dirty="0">
                <a:solidFill>
                  <a:srgbClr val="FEFEFE"/>
                </a:solidFill>
                <a:latin typeface="Bariol"/>
              </a:rPr>
              <a:t>Voor </a:t>
            </a:r>
            <a:r>
              <a:rPr lang="en-US" sz="2711" spc="13" dirty="0" err="1">
                <a:solidFill>
                  <a:srgbClr val="FEFEFE"/>
                </a:solidFill>
                <a:latin typeface="Bariol"/>
              </a:rPr>
              <a:t>ontwerpers</a:t>
            </a:r>
            <a:r>
              <a:rPr lang="en-US" sz="2711" spc="13" dirty="0">
                <a:solidFill>
                  <a:srgbClr val="FEFEFE"/>
                </a:solidFill>
                <a:latin typeface="Bariol"/>
              </a:rPr>
              <a:t> en </a:t>
            </a:r>
            <a:r>
              <a:rPr lang="en-US" sz="2711" spc="13" dirty="0" err="1">
                <a:solidFill>
                  <a:srgbClr val="FEFEFE"/>
                </a:solidFill>
                <a:latin typeface="Bariol"/>
              </a:rPr>
              <a:t>beheerders</a:t>
            </a:r>
            <a:r>
              <a:rPr lang="en-US" sz="2711" spc="13" dirty="0">
                <a:solidFill>
                  <a:srgbClr val="FEFEFE"/>
                </a:solidFill>
                <a:latin typeface="Bariol"/>
              </a:rPr>
              <a:t>.</a:t>
            </a:r>
          </a:p>
        </p:txBody>
      </p:sp>
      <p:sp>
        <p:nvSpPr>
          <p:cNvPr id="7" name="TextBox 7"/>
          <p:cNvSpPr txBox="1"/>
          <p:nvPr/>
        </p:nvSpPr>
        <p:spPr>
          <a:xfrm>
            <a:off x="1323414" y="1387890"/>
            <a:ext cx="7875528" cy="428153"/>
          </a:xfrm>
          <a:prstGeom prst="rect">
            <a:avLst/>
          </a:prstGeom>
        </p:spPr>
        <p:txBody>
          <a:bodyPr lIns="0" tIns="0" rIns="0" bIns="0" rtlCol="0" anchor="t">
            <a:spAutoFit/>
          </a:bodyPr>
          <a:lstStyle/>
          <a:p>
            <a:pPr marL="0" lvl="0" indent="0" algn="l">
              <a:lnSpc>
                <a:spcPts val="3139"/>
              </a:lnSpc>
              <a:spcBef>
                <a:spcPct val="0"/>
              </a:spcBef>
            </a:pPr>
            <a:r>
              <a:rPr lang="en-US" sz="2511" spc="12">
                <a:solidFill>
                  <a:srgbClr val="FEFEFE"/>
                </a:solidFill>
                <a:latin typeface="Bariol"/>
              </a:rPr>
              <a:t>Het Masterplan is van en voor alle betrokkenen: </a:t>
            </a:r>
          </a:p>
        </p:txBody>
      </p:sp>
      <p:sp>
        <p:nvSpPr>
          <p:cNvPr id="8" name="TextBox 8"/>
          <p:cNvSpPr txBox="1"/>
          <p:nvPr/>
        </p:nvSpPr>
        <p:spPr>
          <a:xfrm>
            <a:off x="1313889" y="621928"/>
            <a:ext cx="7445655" cy="1232215"/>
          </a:xfrm>
          <a:prstGeom prst="rect">
            <a:avLst/>
          </a:prstGeom>
        </p:spPr>
        <p:txBody>
          <a:bodyPr lIns="0" tIns="0" rIns="0" bIns="0" rtlCol="0" anchor="t">
            <a:spAutoFit/>
          </a:bodyPr>
          <a:lstStyle/>
          <a:p>
            <a:pPr marL="0" lvl="0" indent="0" algn="l">
              <a:lnSpc>
                <a:spcPts val="4685"/>
              </a:lnSpc>
              <a:spcBef>
                <a:spcPct val="0"/>
              </a:spcBef>
            </a:pPr>
            <a:r>
              <a:rPr lang="en-US" sz="3748" u="none" strike="noStrike" spc="18">
                <a:solidFill>
                  <a:srgbClr val="FFC000"/>
                </a:solidFill>
                <a:latin typeface="Bariol"/>
              </a:rPr>
              <a:t>SAMENWERKEN AAN LOPEN</a:t>
            </a:r>
          </a:p>
          <a:p>
            <a:pPr marL="0" lvl="0" indent="0" algn="l">
              <a:lnSpc>
                <a:spcPts val="4685"/>
              </a:lnSpc>
              <a:spcBef>
                <a:spcPct val="0"/>
              </a:spcBef>
            </a:pPr>
            <a:r>
              <a:rPr lang="en-US" sz="3748" u="none" strike="noStrike" spc="18">
                <a:solidFill>
                  <a:srgbClr val="FFC000"/>
                </a:solidFill>
                <a:latin typeface="Bariol"/>
              </a:rPr>
              <a:t>  </a:t>
            </a:r>
          </a:p>
        </p:txBody>
      </p:sp>
      <p:sp>
        <p:nvSpPr>
          <p:cNvPr id="9" name="Freeform 9"/>
          <p:cNvSpPr/>
          <p:nvPr/>
        </p:nvSpPr>
        <p:spPr>
          <a:xfrm>
            <a:off x="6710392" y="2614979"/>
            <a:ext cx="3281367" cy="1940108"/>
          </a:xfrm>
          <a:custGeom>
            <a:avLst/>
            <a:gdLst/>
            <a:ahLst/>
            <a:cxnLst/>
            <a:rect l="l" t="t" r="r" b="b"/>
            <a:pathLst>
              <a:path w="3281367" h="1940108">
                <a:moveTo>
                  <a:pt x="0" y="0"/>
                </a:moveTo>
                <a:lnTo>
                  <a:pt x="3281367" y="0"/>
                </a:lnTo>
                <a:lnTo>
                  <a:pt x="3281367" y="1940109"/>
                </a:lnTo>
                <a:lnTo>
                  <a:pt x="0" y="19401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10" name="Freeform 10"/>
          <p:cNvSpPr/>
          <p:nvPr/>
        </p:nvSpPr>
        <p:spPr>
          <a:xfrm>
            <a:off x="70052" y="4981224"/>
            <a:ext cx="3281367" cy="1898000"/>
          </a:xfrm>
          <a:custGeom>
            <a:avLst/>
            <a:gdLst/>
            <a:ahLst/>
            <a:cxnLst/>
            <a:rect l="l" t="t" r="r" b="b"/>
            <a:pathLst>
              <a:path w="3281367" h="1898000">
                <a:moveTo>
                  <a:pt x="0" y="0"/>
                </a:moveTo>
                <a:lnTo>
                  <a:pt x="3281367" y="0"/>
                </a:lnTo>
                <a:lnTo>
                  <a:pt x="3281367" y="1897999"/>
                </a:lnTo>
                <a:lnTo>
                  <a:pt x="0" y="1897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11" name="TextBox 11"/>
          <p:cNvSpPr txBox="1"/>
          <p:nvPr/>
        </p:nvSpPr>
        <p:spPr>
          <a:xfrm>
            <a:off x="517894" y="5256294"/>
            <a:ext cx="2385683" cy="752607"/>
          </a:xfrm>
          <a:prstGeom prst="rect">
            <a:avLst/>
          </a:prstGeom>
        </p:spPr>
        <p:txBody>
          <a:bodyPr lIns="0" tIns="0" rIns="0" bIns="0" rtlCol="0" anchor="t">
            <a:spAutoFit/>
          </a:bodyPr>
          <a:lstStyle/>
          <a:p>
            <a:pPr marL="0" lvl="0" indent="0" algn="ctr">
              <a:lnSpc>
                <a:spcPts val="2890"/>
              </a:lnSpc>
              <a:spcBef>
                <a:spcPct val="0"/>
              </a:spcBef>
            </a:pPr>
            <a:r>
              <a:rPr lang="en-US" sz="2312" u="none" strike="noStrike" spc="11">
                <a:solidFill>
                  <a:srgbClr val="FEFEFE"/>
                </a:solidFill>
                <a:latin typeface="Bariol"/>
              </a:rPr>
              <a:t>Voor werkgevers en burgerinitiatieven.</a:t>
            </a:r>
          </a:p>
        </p:txBody>
      </p:sp>
      <p:sp>
        <p:nvSpPr>
          <p:cNvPr id="12" name="Freeform 12"/>
          <p:cNvSpPr/>
          <p:nvPr/>
        </p:nvSpPr>
        <p:spPr>
          <a:xfrm>
            <a:off x="5642214" y="4812146"/>
            <a:ext cx="3905443" cy="2258976"/>
          </a:xfrm>
          <a:custGeom>
            <a:avLst/>
            <a:gdLst/>
            <a:ahLst/>
            <a:cxnLst/>
            <a:rect l="l" t="t" r="r" b="b"/>
            <a:pathLst>
              <a:path w="3905443" h="2258976">
                <a:moveTo>
                  <a:pt x="0" y="0"/>
                </a:moveTo>
                <a:lnTo>
                  <a:pt x="3905444" y="0"/>
                </a:lnTo>
                <a:lnTo>
                  <a:pt x="3905444" y="2258976"/>
                </a:lnTo>
                <a:lnTo>
                  <a:pt x="0" y="22589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13" name="TextBox 13"/>
          <p:cNvSpPr txBox="1"/>
          <p:nvPr/>
        </p:nvSpPr>
        <p:spPr>
          <a:xfrm>
            <a:off x="5780944" y="4980281"/>
            <a:ext cx="3632789" cy="1110368"/>
          </a:xfrm>
          <a:prstGeom prst="rect">
            <a:avLst/>
          </a:prstGeom>
        </p:spPr>
        <p:txBody>
          <a:bodyPr lIns="0" tIns="0" rIns="0" bIns="0" rtlCol="0" anchor="t">
            <a:spAutoFit/>
          </a:bodyPr>
          <a:lstStyle/>
          <a:p>
            <a:pPr marL="0" lvl="0" indent="0" algn="ctr">
              <a:lnSpc>
                <a:spcPts val="2890"/>
              </a:lnSpc>
              <a:spcBef>
                <a:spcPct val="0"/>
              </a:spcBef>
            </a:pPr>
            <a:r>
              <a:rPr lang="en-US" sz="2312" u="none" strike="noStrike" spc="11">
                <a:solidFill>
                  <a:srgbClr val="FEFEFE"/>
                </a:solidFill>
                <a:latin typeface="Bariol"/>
              </a:rPr>
              <a:t>Voor overheden, kennisinstellingen en maatschappelijke organisaties.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4A84"/>
        </a:solidFill>
        <a:effectLst/>
      </p:bgPr>
    </p:bg>
    <p:spTree>
      <p:nvGrpSpPr>
        <p:cNvPr id="1" name=""/>
        <p:cNvGrpSpPr/>
        <p:nvPr/>
      </p:nvGrpSpPr>
      <p:grpSpPr>
        <a:xfrm>
          <a:off x="0" y="0"/>
          <a:ext cx="0" cy="0"/>
          <a:chOff x="0" y="0"/>
          <a:chExt cx="0" cy="0"/>
        </a:xfrm>
      </p:grpSpPr>
      <p:sp>
        <p:nvSpPr>
          <p:cNvPr id="2" name="Freeform 2"/>
          <p:cNvSpPr/>
          <p:nvPr/>
        </p:nvSpPr>
        <p:spPr>
          <a:xfrm>
            <a:off x="0" y="-213061"/>
            <a:ext cx="4876800" cy="7706365"/>
          </a:xfrm>
          <a:custGeom>
            <a:avLst/>
            <a:gdLst/>
            <a:ahLst/>
            <a:cxnLst/>
            <a:rect l="l" t="t" r="r" b="b"/>
            <a:pathLst>
              <a:path w="4876800" h="7706365">
                <a:moveTo>
                  <a:pt x="0" y="0"/>
                </a:moveTo>
                <a:lnTo>
                  <a:pt x="4876800" y="0"/>
                </a:lnTo>
                <a:lnTo>
                  <a:pt x="4876800" y="7706365"/>
                </a:lnTo>
                <a:lnTo>
                  <a:pt x="0" y="7706365"/>
                </a:lnTo>
                <a:lnTo>
                  <a:pt x="0" y="0"/>
                </a:lnTo>
                <a:close/>
              </a:path>
            </a:pathLst>
          </a:custGeom>
          <a:blipFill>
            <a:blip r:embed="rId2"/>
            <a:stretch>
              <a:fillRect l="-17369" r="-22750"/>
            </a:stretch>
          </a:blipFill>
        </p:spPr>
        <p:txBody>
          <a:bodyPr/>
          <a:lstStyle/>
          <a:p>
            <a:endParaRPr lang="nl-NL"/>
          </a:p>
        </p:txBody>
      </p:sp>
      <p:sp>
        <p:nvSpPr>
          <p:cNvPr id="3" name="TextBox 3"/>
          <p:cNvSpPr txBox="1"/>
          <p:nvPr/>
        </p:nvSpPr>
        <p:spPr>
          <a:xfrm>
            <a:off x="5330039" y="377190"/>
            <a:ext cx="4254755" cy="487134"/>
          </a:xfrm>
          <a:prstGeom prst="rect">
            <a:avLst/>
          </a:prstGeom>
        </p:spPr>
        <p:txBody>
          <a:bodyPr lIns="0" tIns="0" rIns="0" bIns="0" rtlCol="0" anchor="t">
            <a:spAutoFit/>
          </a:bodyPr>
          <a:lstStyle/>
          <a:p>
            <a:pPr marL="0" lvl="0" indent="0" algn="l">
              <a:lnSpc>
                <a:spcPts val="3488"/>
              </a:lnSpc>
              <a:spcBef>
                <a:spcPct val="0"/>
              </a:spcBef>
            </a:pPr>
            <a:r>
              <a:rPr lang="en-US" sz="3290" spc="-131">
                <a:solidFill>
                  <a:srgbClr val="FFC000"/>
                </a:solidFill>
                <a:latin typeface="Bariol"/>
              </a:rPr>
              <a:t>CONTOURENDOCUMENT</a:t>
            </a:r>
          </a:p>
        </p:txBody>
      </p:sp>
      <p:sp>
        <p:nvSpPr>
          <p:cNvPr id="4" name="TextBox 4"/>
          <p:cNvSpPr txBox="1"/>
          <p:nvPr/>
        </p:nvSpPr>
        <p:spPr>
          <a:xfrm>
            <a:off x="5330039" y="1416050"/>
            <a:ext cx="4124495" cy="5167630"/>
          </a:xfrm>
          <a:prstGeom prst="rect">
            <a:avLst/>
          </a:prstGeom>
        </p:spPr>
        <p:txBody>
          <a:bodyPr lIns="0" tIns="0" rIns="0" bIns="0" rtlCol="0" anchor="t">
            <a:spAutoFit/>
          </a:bodyPr>
          <a:lstStyle/>
          <a:p>
            <a:pPr algn="l">
              <a:lnSpc>
                <a:spcPts val="2749"/>
              </a:lnSpc>
            </a:pPr>
            <a:r>
              <a:rPr lang="en-US" sz="2199" spc="10">
                <a:solidFill>
                  <a:srgbClr val="FEFEFE"/>
                </a:solidFill>
                <a:latin typeface="Bariol"/>
              </a:rPr>
              <a:t>In mei verscheen het contourendocument. Het resultaat van de eerste werksessies.</a:t>
            </a:r>
          </a:p>
          <a:p>
            <a:pPr algn="l">
              <a:lnSpc>
                <a:spcPts val="2749"/>
              </a:lnSpc>
            </a:pPr>
            <a:endParaRPr lang="en-US" sz="2199" spc="10">
              <a:solidFill>
                <a:srgbClr val="FEFEFE"/>
              </a:solidFill>
              <a:latin typeface="Bariol"/>
            </a:endParaRPr>
          </a:p>
          <a:p>
            <a:pPr algn="l">
              <a:lnSpc>
                <a:spcPts val="2749"/>
              </a:lnSpc>
            </a:pPr>
            <a:r>
              <a:rPr lang="en-US" sz="2199" spc="10">
                <a:solidFill>
                  <a:srgbClr val="FEFEFE"/>
                </a:solidFill>
                <a:latin typeface="Bariol"/>
              </a:rPr>
              <a:t>Het bevat o.a. een gezamenlijke visie op lopen in 2040. </a:t>
            </a:r>
          </a:p>
          <a:p>
            <a:pPr algn="l">
              <a:lnSpc>
                <a:spcPts val="2749"/>
              </a:lnSpc>
            </a:pPr>
            <a:endParaRPr lang="en-US" sz="2199" spc="10">
              <a:solidFill>
                <a:srgbClr val="FEFEFE"/>
              </a:solidFill>
              <a:latin typeface="Bariol"/>
            </a:endParaRPr>
          </a:p>
          <a:p>
            <a:pPr algn="l">
              <a:lnSpc>
                <a:spcPts val="2749"/>
              </a:lnSpc>
            </a:pPr>
            <a:r>
              <a:rPr lang="en-US" sz="2199" spc="10">
                <a:solidFill>
                  <a:srgbClr val="FEFEFE"/>
                </a:solidFill>
                <a:latin typeface="Bariol"/>
              </a:rPr>
              <a:t>Wat nog ontbreekt in dit document en straks is in het Masterplan essentieel, is een actie agenda. </a:t>
            </a:r>
          </a:p>
          <a:p>
            <a:pPr algn="l">
              <a:lnSpc>
                <a:spcPts val="2749"/>
              </a:lnSpc>
            </a:pPr>
            <a:endParaRPr lang="en-US" sz="2199" spc="10">
              <a:solidFill>
                <a:srgbClr val="FEFEFE"/>
              </a:solidFill>
              <a:latin typeface="Bariol"/>
            </a:endParaRPr>
          </a:p>
          <a:p>
            <a:pPr algn="l">
              <a:lnSpc>
                <a:spcPts val="2749"/>
              </a:lnSpc>
            </a:pPr>
            <a:r>
              <a:rPr lang="en-US" sz="2199" spc="10">
                <a:solidFill>
                  <a:srgbClr val="FEFEFE"/>
                </a:solidFill>
                <a:latin typeface="Bariol"/>
              </a:rPr>
              <a:t>Scan de QR code </a:t>
            </a:r>
          </a:p>
          <a:p>
            <a:pPr algn="l">
              <a:lnSpc>
                <a:spcPts val="2749"/>
              </a:lnSpc>
            </a:pPr>
            <a:r>
              <a:rPr lang="en-US" sz="2199" spc="10">
                <a:solidFill>
                  <a:srgbClr val="FEFEFE"/>
                </a:solidFill>
                <a:latin typeface="Bariol"/>
              </a:rPr>
              <a:t>voor het </a:t>
            </a:r>
          </a:p>
          <a:p>
            <a:pPr algn="l">
              <a:lnSpc>
                <a:spcPts val="2749"/>
              </a:lnSpc>
            </a:pPr>
            <a:r>
              <a:rPr lang="en-US" sz="2199" spc="10">
                <a:solidFill>
                  <a:srgbClr val="FEFEFE"/>
                </a:solidFill>
                <a:latin typeface="Bariol"/>
              </a:rPr>
              <a:t>contourendocument:</a:t>
            </a:r>
          </a:p>
          <a:p>
            <a:pPr algn="l">
              <a:lnSpc>
                <a:spcPts val="2749"/>
              </a:lnSpc>
              <a:spcBef>
                <a:spcPct val="0"/>
              </a:spcBef>
            </a:pPr>
            <a:endParaRPr lang="en-US" sz="2199" spc="10">
              <a:solidFill>
                <a:srgbClr val="FEFEFE"/>
              </a:solidFill>
              <a:latin typeface="Bariol"/>
            </a:endParaRPr>
          </a:p>
        </p:txBody>
      </p:sp>
      <p:grpSp>
        <p:nvGrpSpPr>
          <p:cNvPr id="5" name="Group 5"/>
          <p:cNvGrpSpPr/>
          <p:nvPr/>
        </p:nvGrpSpPr>
        <p:grpSpPr>
          <a:xfrm>
            <a:off x="7944589" y="5210175"/>
            <a:ext cx="1373505" cy="1373505"/>
            <a:chOff x="0" y="0"/>
            <a:chExt cx="1831340" cy="1831340"/>
          </a:xfrm>
        </p:grpSpPr>
        <p:sp>
          <p:nvSpPr>
            <p:cNvPr id="6" name="Freeform 6"/>
            <p:cNvSpPr/>
            <p:nvPr/>
          </p:nvSpPr>
          <p:spPr>
            <a:xfrm>
              <a:off x="0" y="0"/>
              <a:ext cx="1831340" cy="1831340"/>
            </a:xfrm>
            <a:custGeom>
              <a:avLst/>
              <a:gdLst/>
              <a:ahLst/>
              <a:cxnLst/>
              <a:rect l="l" t="t" r="r" b="b"/>
              <a:pathLst>
                <a:path w="1831340" h="1831340">
                  <a:moveTo>
                    <a:pt x="0" y="0"/>
                  </a:moveTo>
                  <a:lnTo>
                    <a:pt x="1831340" y="0"/>
                  </a:lnTo>
                  <a:lnTo>
                    <a:pt x="1831340" y="1831340"/>
                  </a:lnTo>
                  <a:lnTo>
                    <a:pt x="0" y="183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454</Words>
  <Application>Microsoft Office PowerPoint</Application>
  <PresentationFormat>Aangepast</PresentationFormat>
  <Paragraphs>59</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Bariol Bold</vt:lpstr>
      <vt:lpstr>Bariol</vt:lpstr>
      <vt:lpstr>Arial</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nationaal masterplan lopen  (Presentatie (4:3))</dc:title>
  <dc:creator>Merel Eijken</dc:creator>
  <cp:lastModifiedBy>Merel Eijken</cp:lastModifiedBy>
  <cp:revision>2</cp:revision>
  <dcterms:created xsi:type="dcterms:W3CDTF">2006-08-16T00:00:00Z</dcterms:created>
  <dcterms:modified xsi:type="dcterms:W3CDTF">2024-06-27T08:18:06Z</dcterms:modified>
  <dc:identifier>DAGHESKuD-c</dc:identifier>
</cp:coreProperties>
</file>